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72" r:id="rId5"/>
    <p:sldId id="270" r:id="rId6"/>
    <p:sldId id="261" r:id="rId7"/>
    <p:sldId id="273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209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351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947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7804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9165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518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0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687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3656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3167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17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8E04D-D53B-4D9A-9978-409206098990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8370-5EBB-47D0-8EF6-0090F868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1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4018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Презентация </a:t>
            </a:r>
            <a:r>
              <a:rPr lang="en-US" sz="80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/>
            </a:r>
            <a:br>
              <a:rPr lang="en-US" sz="80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«Моя семья в Великой Отечественной войне 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1941 – 1945гг.»</a:t>
            </a:r>
            <a:endParaRPr lang="ru-RU" sz="48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4437112"/>
            <a:ext cx="5792688" cy="62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предмет: Искусство</a:t>
            </a:r>
          </a:p>
          <a:p>
            <a:endParaRPr lang="ru-RU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427984" y="4941168"/>
            <a:ext cx="4464496" cy="1742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Выполнил: </a:t>
            </a:r>
            <a:r>
              <a:rPr lang="ru-RU" b="1" dirty="0" err="1" smtClean="0">
                <a:solidFill>
                  <a:srgbClr val="00206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Гальчанский</a:t>
            </a:r>
            <a:r>
              <a:rPr lang="ru-RU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Михаил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Ученик 8 «Г» класса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МАОУ СОШ №89, г. Тюмень,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2015 г. </a:t>
            </a:r>
            <a:endParaRPr lang="ru-RU" b="1" dirty="0">
              <a:solidFill>
                <a:srgbClr val="002060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2" name="Священная война_мину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9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896544" cy="54452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Ушёл на войну в 1941 году старшим лейтенантом артиллерии.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Прошел всю войну, был ранен, награждён орденами и медалями.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Закончил войну в Германии в 1945 году в звании капитана.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После войны был кадровым военным, умер в возрасте 57 лет, похоронен в </a:t>
            </a:r>
            <a:r>
              <a:rPr lang="ru-RU" b="1" dirty="0" err="1" smtClean="0">
                <a:solidFill>
                  <a:srgbClr val="002060"/>
                </a:solidFill>
              </a:rPr>
              <a:t>г.Пермь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E:\Миша\Презентация Моя семья в ВОВ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4416" cy="650983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8663" y="116632"/>
            <a:ext cx="5076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Прадедушка – Селиванов Константин Ильич.</a:t>
            </a:r>
          </a:p>
        </p:txBody>
      </p:sp>
      <p:pic>
        <p:nvPicPr>
          <p:cNvPr id="8194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3298">
            <a:off x="-911963" y="-33917"/>
            <a:ext cx="2880375" cy="11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5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13" y="3933056"/>
            <a:ext cx="9108487" cy="292494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Во время войны ей не было ещё 5 лет. Испытала на себе все ужасы военного времени</a:t>
            </a:r>
            <a:r>
              <a:rPr lang="en-US" sz="1800" b="1" dirty="0" smtClean="0">
                <a:solidFill>
                  <a:srgbClr val="002060"/>
                </a:solidFill>
              </a:rPr>
              <a:t>: </a:t>
            </a:r>
            <a:r>
              <a:rPr lang="ru-RU" sz="1800" b="1" dirty="0" smtClean="0">
                <a:solidFill>
                  <a:srgbClr val="002060"/>
                </a:solidFill>
              </a:rPr>
              <a:t>эвакуацию, голод, бомбежки.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Отец был кадровым военным. Воинская часть, где жили и семьи советских офицеров располагалась в </a:t>
            </a:r>
            <a:r>
              <a:rPr lang="ru-RU" sz="1800" b="1" dirty="0" err="1" smtClean="0">
                <a:solidFill>
                  <a:srgbClr val="002060"/>
                </a:solidFill>
              </a:rPr>
              <a:t>г.Махачкала</a:t>
            </a:r>
            <a:r>
              <a:rPr lang="ru-RU" sz="1800" b="1" dirty="0" smtClean="0">
                <a:solidFill>
                  <a:srgbClr val="002060"/>
                </a:solidFill>
              </a:rPr>
              <a:t> Дагестанской АССР. Когда немцы подходили к Каспийскому морю, семьи офицеров эвакуировали в первую очередь, т.к. немцы убивали их с особой жестокостью.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Эвакуация шла на паромах через Каспийское море и реку Волгу мимо Сталинграда. А в это время Сталинград уже вовсю бомбили. Вокруг парома то и дело вставали столбы воды от взрывов. Затем поездом и попутками добирались в Сибирь.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istorya.ru/book/ww2/img/tmp11B-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4788158" cy="338293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661" y="342900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Бабушка – Лобанова Валентина Константиновна.</a:t>
            </a:r>
          </a:p>
        </p:txBody>
      </p:sp>
      <p:pic>
        <p:nvPicPr>
          <p:cNvPr id="9218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139">
            <a:off x="6125336" y="-267478"/>
            <a:ext cx="3956624" cy="17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05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02" y="4221089"/>
            <a:ext cx="8915594" cy="26369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Прадедушка - Бобрик Николай Григорьевич.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endParaRPr lang="ru-RU" sz="6000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Родился на хуторе  </a:t>
            </a:r>
            <a:r>
              <a:rPr lang="ru-RU" b="1" dirty="0" err="1">
                <a:solidFill>
                  <a:srgbClr val="002060"/>
                </a:solidFill>
              </a:rPr>
              <a:t>Громовка</a:t>
            </a:r>
            <a:r>
              <a:rPr lang="ru-RU" b="1" dirty="0">
                <a:solidFill>
                  <a:srgbClr val="002060"/>
                </a:solidFill>
              </a:rPr>
              <a:t> Семипалатинского уезда в 1922 г.</a:t>
            </a:r>
          </a:p>
          <a:p>
            <a:r>
              <a:rPr lang="ru-RU" b="1" dirty="0">
                <a:solidFill>
                  <a:srgbClr val="002060"/>
                </a:solidFill>
              </a:rPr>
              <a:t>НА НАЧАЛО ВОЙНЫ - ИЮНЬ 1941 </a:t>
            </a:r>
            <a:r>
              <a:rPr lang="ru-RU" b="1" dirty="0" smtClean="0">
                <a:solidFill>
                  <a:srgbClr val="002060"/>
                </a:solidFill>
              </a:rPr>
              <a:t>г </a:t>
            </a:r>
            <a:r>
              <a:rPr lang="ru-RU" b="1" dirty="0">
                <a:solidFill>
                  <a:srgbClr val="002060"/>
                </a:solidFill>
              </a:rPr>
              <a:t>ему 19 лет. </a:t>
            </a:r>
            <a:r>
              <a:rPr lang="ru-RU" b="1" dirty="0" smtClean="0">
                <a:solidFill>
                  <a:srgbClr val="002060"/>
                </a:solidFill>
              </a:rPr>
              <a:t>В июне </a:t>
            </a:r>
            <a:r>
              <a:rPr lang="ru-RU" b="1" dirty="0">
                <a:solidFill>
                  <a:srgbClr val="002060"/>
                </a:solidFill>
              </a:rPr>
              <a:t>1941 г. призван в РККА (рабоче-крестьянскую красную армию</a:t>
            </a:r>
            <a:r>
              <a:rPr lang="ru-RU" b="1" dirty="0" smtClean="0">
                <a:solidFill>
                  <a:srgbClr val="002060"/>
                </a:solidFill>
              </a:rPr>
              <a:t>). Воевал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smtClean="0">
                <a:solidFill>
                  <a:srgbClr val="002060"/>
                </a:solidFill>
              </a:rPr>
              <a:t>дивизии генерала </a:t>
            </a:r>
            <a:r>
              <a:rPr lang="ru-RU" b="1" dirty="0" err="1">
                <a:solidFill>
                  <a:srgbClr val="002060"/>
                </a:solidFill>
              </a:rPr>
              <a:t>Доватора</a:t>
            </a:r>
            <a:r>
              <a:rPr lang="ru-RU" b="1" dirty="0">
                <a:solidFill>
                  <a:srgbClr val="002060"/>
                </a:solidFill>
              </a:rPr>
              <a:t> Л.М. В дивизию набирали  из числа потомственных казаков. 7 ноября 1941 г. </a:t>
            </a:r>
            <a:r>
              <a:rPr lang="ru-RU" b="1" dirty="0" smtClean="0">
                <a:solidFill>
                  <a:srgbClr val="002060"/>
                </a:solidFill>
              </a:rPr>
              <a:t>участвовал </a:t>
            </a:r>
            <a:r>
              <a:rPr lang="ru-RU" b="1" dirty="0">
                <a:solidFill>
                  <a:srgbClr val="002060"/>
                </a:solidFill>
              </a:rPr>
              <a:t>в военном параде на Красной площади  г. </a:t>
            </a:r>
            <a:r>
              <a:rPr lang="ru-RU" b="1" dirty="0" smtClean="0">
                <a:solidFill>
                  <a:srgbClr val="002060"/>
                </a:solidFill>
              </a:rPr>
              <a:t>Москвы, а </a:t>
            </a:r>
            <a:r>
              <a:rPr lang="ru-RU" b="1" dirty="0">
                <a:solidFill>
                  <a:srgbClr val="002060"/>
                </a:solidFill>
              </a:rPr>
              <a:t>после парада на фронт и в бой. </a:t>
            </a:r>
            <a:r>
              <a:rPr lang="ru-RU" b="1" dirty="0" smtClean="0">
                <a:solidFill>
                  <a:srgbClr val="002060"/>
                </a:solidFill>
              </a:rPr>
              <a:t>Враг </a:t>
            </a:r>
            <a:r>
              <a:rPr lang="ru-RU" b="1" dirty="0">
                <a:solidFill>
                  <a:srgbClr val="002060"/>
                </a:solidFill>
              </a:rPr>
              <a:t>стоял под Москвой. Дивизия прорывала фронт и уходила в тыл противника на 50 и более </a:t>
            </a:r>
            <a:r>
              <a:rPr lang="ru-RU" b="1" dirty="0" smtClean="0">
                <a:solidFill>
                  <a:srgbClr val="002060"/>
                </a:solidFill>
              </a:rPr>
              <a:t>километров. В </a:t>
            </a:r>
            <a:r>
              <a:rPr lang="ru-RU" b="1" dirty="0">
                <a:solidFill>
                  <a:srgbClr val="002060"/>
                </a:solidFill>
              </a:rPr>
              <a:t>таких рейдах они громили штабы, ж/д узлы, склады с боеприпасами, горючим, продовольствием и т.д.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боями дошел до Берлина. </a:t>
            </a:r>
            <a:r>
              <a:rPr lang="ru-RU" b="1" dirty="0" smtClean="0">
                <a:solidFill>
                  <a:srgbClr val="002060"/>
                </a:solidFill>
              </a:rPr>
              <a:t>После </a:t>
            </a:r>
            <a:r>
              <a:rPr lang="ru-RU" b="1" dirty="0">
                <a:solidFill>
                  <a:srgbClr val="002060"/>
                </a:solidFill>
              </a:rPr>
              <a:t>капитуляции Германии дивизию перебрасывают на Дальний Восток на разгром японских самураев. </a:t>
            </a:r>
            <a:r>
              <a:rPr lang="ru-RU" b="1" dirty="0" smtClean="0">
                <a:solidFill>
                  <a:srgbClr val="002060"/>
                </a:solidFill>
              </a:rPr>
              <a:t>Демобилизован </a:t>
            </a:r>
            <a:r>
              <a:rPr lang="ru-RU" b="1" dirty="0">
                <a:solidFill>
                  <a:srgbClr val="002060"/>
                </a:solidFill>
              </a:rPr>
              <a:t>в 1947 году. За заслуги перед Отечеством был награжден орденами и медалями СССР. Имел несколько </a:t>
            </a:r>
            <a:r>
              <a:rPr lang="ru-RU" b="1" dirty="0" smtClean="0">
                <a:solidFill>
                  <a:srgbClr val="002060"/>
                </a:solidFill>
              </a:rPr>
              <a:t>ранений, </a:t>
            </a:r>
            <a:r>
              <a:rPr lang="ru-RU" b="1" dirty="0">
                <a:solidFill>
                  <a:srgbClr val="002060"/>
                </a:solidFill>
              </a:rPr>
              <a:t>под ним </a:t>
            </a:r>
            <a:r>
              <a:rPr lang="ru-RU" b="1" dirty="0" smtClean="0">
                <a:solidFill>
                  <a:srgbClr val="002060"/>
                </a:solidFill>
              </a:rPr>
              <a:t>в бою погибло </a:t>
            </a:r>
            <a:r>
              <a:rPr lang="ru-RU" b="1" dirty="0">
                <a:solidFill>
                  <a:srgbClr val="002060"/>
                </a:solidFill>
              </a:rPr>
              <a:t>несколько коней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Миша\Презентация Моя семья в ВОВ\Бобрик Николай Григорьеви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384306" cy="410445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4176">
            <a:off x="-1561724" y="-141893"/>
            <a:ext cx="4989847" cy="20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24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8" y="4005064"/>
            <a:ext cx="9094296" cy="28083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800" b="1" dirty="0" smtClean="0">
                <a:solidFill>
                  <a:srgbClr val="C00000"/>
                </a:solidFill>
              </a:rPr>
              <a:t>Прадедушка - </a:t>
            </a:r>
            <a:r>
              <a:rPr lang="ru-RU" sz="9800" b="1" dirty="0" err="1" smtClean="0">
                <a:solidFill>
                  <a:srgbClr val="C00000"/>
                </a:solidFill>
              </a:rPr>
              <a:t>Холявко</a:t>
            </a:r>
            <a:r>
              <a:rPr lang="ru-RU" sz="9800" b="1" dirty="0" smtClean="0">
                <a:solidFill>
                  <a:srgbClr val="C00000"/>
                </a:solidFill>
              </a:rPr>
              <a:t> Николай Алексеевич.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Родился на хуторе </a:t>
            </a:r>
            <a:r>
              <a:rPr lang="ru-RU" sz="7200" b="1" dirty="0" err="1">
                <a:solidFill>
                  <a:srgbClr val="002060"/>
                </a:solidFill>
              </a:rPr>
              <a:t>Жерновский</a:t>
            </a:r>
            <a:r>
              <a:rPr lang="ru-RU" sz="7200" b="1" dirty="0">
                <a:solidFill>
                  <a:srgbClr val="002060"/>
                </a:solidFill>
              </a:rPr>
              <a:t> Омской губернии </a:t>
            </a:r>
            <a:r>
              <a:rPr lang="ru-RU" sz="7200" b="1" dirty="0" smtClean="0">
                <a:solidFill>
                  <a:srgbClr val="002060"/>
                </a:solidFill>
              </a:rPr>
              <a:t>Семипалатинского </a:t>
            </a:r>
            <a:r>
              <a:rPr lang="ru-RU" sz="7200" b="1" dirty="0">
                <a:solidFill>
                  <a:srgbClr val="002060"/>
                </a:solidFill>
              </a:rPr>
              <a:t>уезда </a:t>
            </a:r>
            <a:r>
              <a:rPr lang="ru-RU" sz="7200" b="1" dirty="0" smtClean="0">
                <a:solidFill>
                  <a:srgbClr val="002060"/>
                </a:solidFill>
              </a:rPr>
              <a:t>в 1919 </a:t>
            </a:r>
            <a:r>
              <a:rPr lang="ru-RU" sz="7200" b="1" dirty="0">
                <a:solidFill>
                  <a:srgbClr val="002060"/>
                </a:solidFill>
              </a:rPr>
              <a:t>г. Потомственный казак Сибирского казачьего войска.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>В </a:t>
            </a:r>
            <a:r>
              <a:rPr lang="ru-RU" sz="7200" b="1" dirty="0">
                <a:solidFill>
                  <a:srgbClr val="002060"/>
                </a:solidFill>
              </a:rPr>
              <a:t>1938 г. был призван в ряды </a:t>
            </a:r>
            <a:r>
              <a:rPr lang="ru-RU" sz="7200" b="1" dirty="0" smtClean="0">
                <a:solidFill>
                  <a:srgbClr val="002060"/>
                </a:solidFill>
              </a:rPr>
              <a:t>Рабоче-крестьянской Красной армии. Участвовал </a:t>
            </a:r>
            <a:r>
              <a:rPr lang="ru-RU" sz="7200" b="1" dirty="0">
                <a:solidFill>
                  <a:srgbClr val="002060"/>
                </a:solidFill>
              </a:rPr>
              <a:t>в финской войне. </a:t>
            </a:r>
            <a:r>
              <a:rPr lang="ru-RU" sz="7200" b="1" dirty="0" smtClean="0">
                <a:solidFill>
                  <a:srgbClr val="002060"/>
                </a:solidFill>
              </a:rPr>
              <a:t>С </a:t>
            </a:r>
            <a:r>
              <a:rPr lang="ru-RU" sz="7200" b="1" dirty="0">
                <a:solidFill>
                  <a:srgbClr val="002060"/>
                </a:solidFill>
              </a:rPr>
              <a:t>первых дней </a:t>
            </a:r>
            <a:r>
              <a:rPr lang="ru-RU" sz="7200" b="1" dirty="0" smtClean="0">
                <a:solidFill>
                  <a:srgbClr val="002060"/>
                </a:solidFill>
              </a:rPr>
              <a:t>Великой отечественной </a:t>
            </a:r>
            <a:r>
              <a:rPr lang="ru-RU" sz="7200" b="1" dirty="0">
                <a:solidFill>
                  <a:srgbClr val="002060"/>
                </a:solidFill>
              </a:rPr>
              <a:t>воевал на различных фронтах. </a:t>
            </a:r>
            <a:r>
              <a:rPr lang="ru-RU" sz="7200" b="1" dirty="0" smtClean="0">
                <a:solidFill>
                  <a:srgbClr val="002060"/>
                </a:solidFill>
              </a:rPr>
              <a:t>В </a:t>
            </a:r>
            <a:r>
              <a:rPr lang="ru-RU" sz="7200" b="1" dirty="0">
                <a:solidFill>
                  <a:srgbClr val="002060"/>
                </a:solidFill>
              </a:rPr>
              <a:t>одном из рукопашных боев один уничтожил 12 фашистов, за что был награжден орденом Красной Звезды. </a:t>
            </a:r>
            <a:r>
              <a:rPr lang="ru-RU" sz="7200" b="1" dirty="0" smtClean="0">
                <a:solidFill>
                  <a:srgbClr val="002060"/>
                </a:solidFill>
              </a:rPr>
              <a:t>С </a:t>
            </a:r>
            <a:r>
              <a:rPr lang="ru-RU" sz="7200" b="1" dirty="0">
                <a:solidFill>
                  <a:srgbClr val="002060"/>
                </a:solidFill>
              </a:rPr>
              <a:t>боями дошел до Берлина. </a:t>
            </a:r>
            <a:r>
              <a:rPr lang="ru-RU" sz="7200" b="1" dirty="0" smtClean="0">
                <a:solidFill>
                  <a:srgbClr val="002060"/>
                </a:solidFill>
              </a:rPr>
              <a:t>Имел </a:t>
            </a:r>
            <a:r>
              <a:rPr lang="ru-RU" sz="7200" b="1" dirty="0">
                <a:solidFill>
                  <a:srgbClr val="002060"/>
                </a:solidFill>
              </a:rPr>
              <a:t>ранения.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r>
              <a:rPr lang="ru-RU" sz="7200" b="1" dirty="0" smtClean="0">
                <a:solidFill>
                  <a:srgbClr val="002060"/>
                </a:solidFill>
              </a:rPr>
              <a:t>После </a:t>
            </a:r>
            <a:r>
              <a:rPr lang="ru-RU" sz="7200" b="1" dirty="0">
                <a:solidFill>
                  <a:srgbClr val="002060"/>
                </a:solidFill>
              </a:rPr>
              <a:t>капитуляции Германии направлен на </a:t>
            </a:r>
            <a:r>
              <a:rPr lang="ru-RU" sz="7200" b="1" dirty="0" smtClean="0">
                <a:solidFill>
                  <a:srgbClr val="002060"/>
                </a:solidFill>
              </a:rPr>
              <a:t>Дальний </a:t>
            </a:r>
            <a:r>
              <a:rPr lang="ru-RU" sz="7200" b="1" dirty="0">
                <a:solidFill>
                  <a:srgbClr val="002060"/>
                </a:solidFill>
              </a:rPr>
              <a:t>Восток. </a:t>
            </a:r>
            <a:r>
              <a:rPr lang="ru-RU" sz="7200" b="1" dirty="0" smtClean="0">
                <a:solidFill>
                  <a:srgbClr val="002060"/>
                </a:solidFill>
              </a:rPr>
              <a:t>Участвовал </a:t>
            </a:r>
            <a:r>
              <a:rPr lang="ru-RU" sz="7200" b="1" dirty="0">
                <a:solidFill>
                  <a:srgbClr val="002060"/>
                </a:solidFill>
              </a:rPr>
              <a:t>в разгроме </a:t>
            </a:r>
            <a:r>
              <a:rPr lang="ru-RU" sz="7200" b="1" dirty="0" err="1">
                <a:solidFill>
                  <a:srgbClr val="002060"/>
                </a:solidFill>
              </a:rPr>
              <a:t>Квантунской</a:t>
            </a:r>
            <a:r>
              <a:rPr lang="ru-RU" sz="7200" b="1" dirty="0">
                <a:solidFill>
                  <a:srgbClr val="002060"/>
                </a:solidFill>
              </a:rPr>
              <a:t> Армии. </a:t>
            </a:r>
            <a:r>
              <a:rPr lang="ru-RU" sz="7200" b="1" dirty="0" smtClean="0">
                <a:solidFill>
                  <a:srgbClr val="002060"/>
                </a:solidFill>
              </a:rPr>
              <a:t>Награжден </a:t>
            </a:r>
            <a:r>
              <a:rPr lang="ru-RU" sz="7200" b="1" dirty="0">
                <a:solidFill>
                  <a:srgbClr val="002060"/>
                </a:solidFill>
              </a:rPr>
              <a:t>орденами и медалями СССР. </a:t>
            </a:r>
            <a:r>
              <a:rPr lang="ru-RU" sz="7200" b="1" dirty="0" smtClean="0">
                <a:solidFill>
                  <a:srgbClr val="002060"/>
                </a:solidFill>
              </a:rPr>
              <a:t>После окончания </a:t>
            </a:r>
            <a:r>
              <a:rPr lang="ru-RU" sz="7200" b="1" dirty="0">
                <a:solidFill>
                  <a:srgbClr val="002060"/>
                </a:solidFill>
              </a:rPr>
              <a:t>войны </a:t>
            </a:r>
            <a:r>
              <a:rPr lang="ru-RU" sz="7200" b="1" dirty="0" smtClean="0">
                <a:solidFill>
                  <a:srgbClr val="002060"/>
                </a:solidFill>
              </a:rPr>
              <a:t>продолжил </a:t>
            </a:r>
            <a:r>
              <a:rPr lang="ru-RU" sz="7200" b="1" dirty="0">
                <a:solidFill>
                  <a:srgbClr val="002060"/>
                </a:solidFill>
              </a:rPr>
              <a:t>службу в пограничных войсках. </a:t>
            </a:r>
            <a:r>
              <a:rPr lang="ru-RU" sz="7200" b="1" dirty="0" smtClean="0">
                <a:solidFill>
                  <a:srgbClr val="002060"/>
                </a:solidFill>
              </a:rPr>
              <a:t>Последнее боевое ранение </a:t>
            </a:r>
            <a:r>
              <a:rPr lang="ru-RU" sz="7200" b="1" dirty="0">
                <a:solidFill>
                  <a:srgbClr val="002060"/>
                </a:solidFill>
              </a:rPr>
              <a:t>получил в 1969 г. </a:t>
            </a:r>
          </a:p>
        </p:txBody>
      </p:sp>
      <p:pic>
        <p:nvPicPr>
          <p:cNvPr id="2050" name="Picture 2" descr="E:\Миша\Презентация Моя семья в ВОВ\Николый Алексеевич Холявко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1063"/>
            <a:ext cx="4076635" cy="381642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0680">
            <a:off x="5183783" y="-435470"/>
            <a:ext cx="5608395" cy="24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0680">
            <a:off x="5211414" y="-435470"/>
            <a:ext cx="5608395" cy="24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82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005064"/>
            <a:ext cx="9108504" cy="285293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1915 </a:t>
            </a:r>
            <a:r>
              <a:rPr lang="ru-RU" sz="2800" b="1" dirty="0">
                <a:solidFill>
                  <a:srgbClr val="002060"/>
                </a:solidFill>
              </a:rPr>
              <a:t>г. рождения, потомственный казак. </a:t>
            </a:r>
            <a:r>
              <a:rPr lang="ru-RU" sz="2800" b="1" dirty="0" smtClean="0">
                <a:solidFill>
                  <a:srgbClr val="002060"/>
                </a:solidFill>
              </a:rPr>
              <a:t>Родился на хуторе </a:t>
            </a:r>
            <a:r>
              <a:rPr lang="ru-RU" sz="2800" b="1" dirty="0" err="1" smtClean="0">
                <a:solidFill>
                  <a:srgbClr val="002060"/>
                </a:solidFill>
              </a:rPr>
              <a:t>Громовка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Семипалатинского уезда Омской губернии.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Имея бронь, </a:t>
            </a:r>
            <a:r>
              <a:rPr lang="ru-RU" sz="2800" b="1" dirty="0">
                <a:solidFill>
                  <a:srgbClr val="002060"/>
                </a:solidFill>
              </a:rPr>
              <a:t>ушел добровольцем на фронт. </a:t>
            </a:r>
            <a:r>
              <a:rPr lang="ru-RU" sz="2800" b="1" dirty="0" smtClean="0">
                <a:solidFill>
                  <a:srgbClr val="002060"/>
                </a:solidFill>
              </a:rPr>
              <a:t>Воевал </a:t>
            </a:r>
            <a:r>
              <a:rPr lang="ru-RU" sz="2800" b="1" dirty="0">
                <a:solidFill>
                  <a:srgbClr val="002060"/>
                </a:solidFill>
              </a:rPr>
              <a:t>в должности командира пулеметного расчета. 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боях </a:t>
            </a:r>
            <a:r>
              <a:rPr lang="ru-RU" sz="2800" b="1" dirty="0" smtClean="0">
                <a:solidFill>
                  <a:srgbClr val="002060"/>
                </a:solidFill>
              </a:rPr>
              <a:t>на Курской дуге </a:t>
            </a:r>
            <a:r>
              <a:rPr lang="ru-RU" sz="2800" b="1" dirty="0">
                <a:solidFill>
                  <a:srgbClr val="002060"/>
                </a:solidFill>
              </a:rPr>
              <a:t>был представлен к </a:t>
            </a:r>
            <a:r>
              <a:rPr lang="ru-RU" sz="2800" b="1" dirty="0" smtClean="0">
                <a:solidFill>
                  <a:srgbClr val="002060"/>
                </a:solidFill>
              </a:rPr>
              <a:t>медали </a:t>
            </a:r>
            <a:r>
              <a:rPr lang="ru-RU" sz="2800" b="1" dirty="0">
                <a:solidFill>
                  <a:srgbClr val="002060"/>
                </a:solidFill>
              </a:rPr>
              <a:t>"За отвагу".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феврале </a:t>
            </a:r>
            <a:r>
              <a:rPr lang="ru-RU" sz="2800" b="1" dirty="0" smtClean="0">
                <a:solidFill>
                  <a:srgbClr val="002060"/>
                </a:solidFill>
              </a:rPr>
              <a:t>1943г. </a:t>
            </a:r>
            <a:r>
              <a:rPr lang="ru-RU" sz="2800" b="1" dirty="0">
                <a:solidFill>
                  <a:srgbClr val="002060"/>
                </a:solidFill>
              </a:rPr>
              <a:t>тяжело ранен под Курском. 13.02.1943 г. скончался от ран в госпитале.</a:t>
            </a:r>
          </a:p>
          <a:p>
            <a:endParaRPr lang="ru-RU" sz="2800" dirty="0"/>
          </a:p>
        </p:txBody>
      </p:sp>
      <p:pic>
        <p:nvPicPr>
          <p:cNvPr id="2050" name="Picture 2" descr="http://www.thetankmaster.com/images/12/005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1437"/>
            <a:ext cx="5143500" cy="321945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44186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Прадедушка – Бобрик Павел Григорьевич.</a:t>
            </a:r>
          </a:p>
        </p:txBody>
      </p:sp>
      <p:pic>
        <p:nvPicPr>
          <p:cNvPr id="7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0680">
            <a:off x="5327800" y="-124855"/>
            <a:ext cx="5608395" cy="24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32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66111"/>
            <a:ext cx="5150243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200" b="1" dirty="0">
                <a:solidFill>
                  <a:srgbClr val="C00000"/>
                </a:solidFill>
              </a:rPr>
              <a:t>Жизнь таких </a:t>
            </a:r>
            <a:r>
              <a:rPr lang="ru-RU" sz="4200" b="1" dirty="0" smtClean="0">
                <a:solidFill>
                  <a:srgbClr val="C00000"/>
                </a:solidFill>
              </a:rPr>
              <a:t>людей- </a:t>
            </a:r>
            <a:r>
              <a:rPr lang="ru-RU" sz="4200" b="1" dirty="0">
                <a:solidFill>
                  <a:srgbClr val="C00000"/>
                </a:solidFill>
              </a:rPr>
              <a:t>яркий пример служения </a:t>
            </a:r>
            <a:r>
              <a:rPr lang="ru-RU" sz="4200" b="1" dirty="0" smtClean="0">
                <a:solidFill>
                  <a:srgbClr val="C00000"/>
                </a:solidFill>
              </a:rPr>
              <a:t>отечеству</a:t>
            </a:r>
            <a:endParaRPr lang="ru-RU" sz="42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attachments-blog.tut.by/61414/files/2012/05/gvozdiki-s-georg_lentoy1-Olga-Bor-M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87"/>
            <a:ext cx="3960440" cy="68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9654" y="19888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и пример для подражания грядущим поколениям.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3040" y="4581128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rgbClr val="C00000"/>
                </a:solidFill>
              </a:rPr>
              <a:t>Я горжусь своими героическими предками.</a:t>
            </a:r>
          </a:p>
        </p:txBody>
      </p:sp>
    </p:spTree>
    <p:extLst>
      <p:ext uri="{BB962C8B-B14F-4D97-AF65-F5344CB8AC3E}">
        <p14:creationId xmlns:p14="http://schemas.microsoft.com/office/powerpoint/2010/main" val="169990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260324" cy="244827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СПАСИБО ЗА ВНИМАНИЕ</a:t>
            </a:r>
            <a:endParaRPr lang="ru-RU" sz="80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http://img-fotki.yandex.ru/get/6209/130884706.12/0_6f50b_dd4d0a6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2532"/>
            <a:ext cx="7556468" cy="379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01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73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 ВРЕМЯ ВЕЛИКОЙ ОТЕЧЕСТВЕННОЙ ВОЙНЫ 1941-1945гг ПРАКТИЧЕСКИ ВСЁ ВЗРОСЛОЕ ПОКОЛЕНИЕ </a:t>
            </a:r>
            <a:r>
              <a:rPr lang="ru-RU" b="1" dirty="0" smtClean="0">
                <a:solidFill>
                  <a:srgbClr val="C00000"/>
                </a:solidFill>
              </a:rPr>
              <a:t>МО</a:t>
            </a:r>
            <a:r>
              <a:rPr lang="en-US" b="1">
                <a:solidFill>
                  <a:srgbClr val="C00000"/>
                </a:solidFill>
              </a:rPr>
              <a:t>E</a:t>
            </a:r>
            <a:r>
              <a:rPr lang="ru-RU" b="1" smtClean="0">
                <a:solidFill>
                  <a:srgbClr val="C00000"/>
                </a:solidFill>
              </a:rPr>
              <a:t>Й </a:t>
            </a:r>
            <a:r>
              <a:rPr lang="ru-RU" b="1" dirty="0" smtClean="0">
                <a:solidFill>
                  <a:srgbClr val="C00000"/>
                </a:solidFill>
              </a:rPr>
              <a:t>СЕМЬИ УЧАСТВОВАЛО В БОРЬБЕ С ФАШИЗМОМ, А ДЕТИ ПЕРЕЖИЛИ ЭВАКУАЦИЮ, ГОЛОД И БОМБЁЖКИ.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все остались живы.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 некоторых остались только похоронки.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4" name="Picture 6" descr="http://s019.radikal.ru/i611/1404/2c/e4aa2cf2cfb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73216"/>
            <a:ext cx="6191250" cy="15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0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185" y="2348880"/>
            <a:ext cx="4032448" cy="266429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1919 года рождения. 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Мобилизована из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г</a:t>
            </a:r>
            <a:r>
              <a:rPr lang="ru-RU" sz="3200" b="1" dirty="0">
                <a:solidFill>
                  <a:srgbClr val="002060"/>
                </a:solidFill>
              </a:rPr>
              <a:t>. Семипалатинска </a:t>
            </a:r>
            <a:r>
              <a:rPr lang="ru-RU" sz="3200" b="1" dirty="0" smtClean="0">
                <a:solidFill>
                  <a:srgbClr val="002060"/>
                </a:solidFill>
              </a:rPr>
              <a:t>Казахской </a:t>
            </a:r>
            <a:r>
              <a:rPr lang="ru-RU" sz="3200" b="1" dirty="0">
                <a:solidFill>
                  <a:srgbClr val="002060"/>
                </a:solidFill>
              </a:rPr>
              <a:t>ССР </a:t>
            </a:r>
            <a:r>
              <a:rPr lang="ru-RU" sz="3200" b="1" dirty="0" smtClean="0">
                <a:solidFill>
                  <a:srgbClr val="002060"/>
                </a:solidFill>
              </a:rPr>
              <a:t>в июле </a:t>
            </a:r>
            <a:r>
              <a:rPr lang="ru-RU" sz="3200" b="1" dirty="0">
                <a:solidFill>
                  <a:srgbClr val="002060"/>
                </a:solidFill>
              </a:rPr>
              <a:t>1941 года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мин\Desktop\Фронтовая бабушка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90"/>
            <a:ext cx="4680520" cy="659749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77060" y="13181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Прабабушка -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 err="1">
                <a:solidFill>
                  <a:srgbClr val="C00000"/>
                </a:solidFill>
              </a:rPr>
              <a:t>Баркова</a:t>
            </a:r>
            <a:r>
              <a:rPr lang="ru-RU" sz="4000" b="1" dirty="0">
                <a:solidFill>
                  <a:srgbClr val="C00000"/>
                </a:solidFill>
              </a:rPr>
              <a:t> Мария </a:t>
            </a:r>
            <a:r>
              <a:rPr lang="ru-RU" sz="4000" b="1" dirty="0" err="1">
                <a:solidFill>
                  <a:srgbClr val="C00000"/>
                </a:solidFill>
              </a:rPr>
              <a:t>Макаровна</a:t>
            </a:r>
            <a:r>
              <a:rPr lang="en-US" sz="4000" b="1" dirty="0" smtClean="0">
                <a:solidFill>
                  <a:srgbClr val="C00000"/>
                </a:solidFill>
              </a:rPr>
              <a:t>.</a:t>
            </a:r>
            <a:endParaRPr lang="ru-RU" sz="4000" dirty="0"/>
          </a:p>
        </p:txBody>
      </p:sp>
      <p:pic>
        <p:nvPicPr>
          <p:cNvPr id="1028" name="Picture 4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0025"/>
            <a:ext cx="4139952" cy="19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64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942180"/>
            <a:ext cx="8579296" cy="2841179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Сначала была учебная часть.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несколько месяцев получила военную специальность - радист на радиостанциях средней </a:t>
            </a:r>
            <a:r>
              <a:rPr lang="ru-RU" b="1" dirty="0">
                <a:solidFill>
                  <a:srgbClr val="002060"/>
                </a:solidFill>
              </a:rPr>
              <a:t>и большой мощности, </a:t>
            </a:r>
            <a:r>
              <a:rPr lang="ru-RU" b="1" dirty="0" smtClean="0">
                <a:solidFill>
                  <a:srgbClr val="002060"/>
                </a:solidFill>
              </a:rPr>
              <a:t>радиотелеграфист.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Получила назначение в 11-й отдельный полк </a:t>
            </a:r>
            <a:r>
              <a:rPr lang="ru-RU" b="1" dirty="0">
                <a:solidFill>
                  <a:srgbClr val="002060"/>
                </a:solidFill>
              </a:rPr>
              <a:t>связи особого назначения </a:t>
            </a:r>
            <a:r>
              <a:rPr lang="ru-RU" b="1" dirty="0" smtClean="0">
                <a:solidFill>
                  <a:srgbClr val="002060"/>
                </a:solidFill>
              </a:rPr>
              <a:t>Военно-воздушных сил  Красной армии </a:t>
            </a:r>
            <a:r>
              <a:rPr lang="ru-RU" b="1" dirty="0">
                <a:solidFill>
                  <a:srgbClr val="002060"/>
                </a:solidFill>
              </a:rPr>
              <a:t>Московского военного </a:t>
            </a:r>
            <a:r>
              <a:rPr lang="ru-RU" b="1" dirty="0" smtClean="0">
                <a:solidFill>
                  <a:srgbClr val="002060"/>
                </a:solidFill>
              </a:rPr>
              <a:t>округа.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\Desktop\Фронтовая бабушка\сканирование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7277"/>
            <a:ext cx="5404007" cy="381642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148064" y="188640"/>
            <a:ext cx="648072" cy="100811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201">
            <a:off x="-1015854" y="-138771"/>
            <a:ext cx="4213063" cy="22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75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404664"/>
            <a:ext cx="4896544" cy="63367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Звание- старшина.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Демобилизована в ноябре 1945 </a:t>
            </a:r>
            <a:r>
              <a:rPr lang="ru-RU" b="1" dirty="0">
                <a:solidFill>
                  <a:srgbClr val="002060"/>
                </a:solidFill>
              </a:rPr>
              <a:t>года.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Награждена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 marL="1163638" indent="-444500">
              <a:buFont typeface="Wingdings" panose="05000000000000000000" pitchFamily="2" charset="2"/>
              <a:buChar char="Ø"/>
              <a:tabLst>
                <a:tab pos="1163638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медалью </a:t>
            </a:r>
            <a:r>
              <a:rPr lang="ru-RU" b="1" dirty="0" smtClean="0">
                <a:solidFill>
                  <a:srgbClr val="002060"/>
                </a:solidFill>
              </a:rPr>
              <a:t>“За Победу над Германией в ВОВ",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1163638" indent="-444500">
              <a:buFont typeface="Wingdings" panose="05000000000000000000" pitchFamily="2" charset="2"/>
              <a:buChar char="Ø"/>
              <a:tabLst>
                <a:tab pos="1163638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орденом «Отечественной войны" </a:t>
            </a:r>
            <a:r>
              <a:rPr lang="ru-RU" b="1" dirty="0">
                <a:solidFill>
                  <a:srgbClr val="002060"/>
                </a:solidFill>
              </a:rPr>
              <a:t>II степени</a:t>
            </a:r>
          </a:p>
        </p:txBody>
      </p:sp>
      <p:pic>
        <p:nvPicPr>
          <p:cNvPr id="1026" name="Picture 2" descr="C:\Users\Админ\Desktop\Фронтовая бабушка\сканирование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88801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14" y="5229200"/>
            <a:ext cx="482495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9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828038"/>
            <a:ext cx="4860032" cy="50085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Родился  в 1916 году в </a:t>
            </a:r>
            <a:r>
              <a:rPr lang="ru-RU" b="1" dirty="0" err="1" smtClean="0">
                <a:solidFill>
                  <a:srgbClr val="002060"/>
                </a:solidFill>
              </a:rPr>
              <a:t>д.Нововяткино</a:t>
            </a:r>
            <a:r>
              <a:rPr lang="ru-RU" b="1" dirty="0" smtClean="0">
                <a:solidFill>
                  <a:srgbClr val="002060"/>
                </a:solidFill>
              </a:rPr>
              <a:t> Тюменской области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Ушел </a:t>
            </a:r>
            <a:r>
              <a:rPr lang="ru-RU" b="1" dirty="0">
                <a:solidFill>
                  <a:srgbClr val="002060"/>
                </a:solidFill>
              </a:rPr>
              <a:t>в армию из </a:t>
            </a:r>
            <a:r>
              <a:rPr lang="ru-RU" b="1" dirty="0" smtClean="0">
                <a:solidFill>
                  <a:srgbClr val="002060"/>
                </a:solidFill>
              </a:rPr>
              <a:t>Тюмени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летом 1941г.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Погиб 14 декабря 1941года при обороне Москвы. Похоронен в </a:t>
            </a:r>
            <a:r>
              <a:rPr lang="ru-RU" b="1" dirty="0" err="1" smtClean="0">
                <a:solidFill>
                  <a:srgbClr val="002060"/>
                </a:solidFill>
              </a:rPr>
              <a:t>подмосковье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130689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Прадедушка - рядовой Шумков Леонид Титович.</a:t>
            </a:r>
          </a:p>
        </p:txBody>
      </p:sp>
      <p:pic>
        <p:nvPicPr>
          <p:cNvPr id="1027" name="Picture 3" descr="E:\Миша\Презентация Моя семья в ВОВ\006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741"/>
            <a:ext cx="4039908" cy="53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27584" y="2924944"/>
            <a:ext cx="10081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0513">
            <a:off x="-858866" y="-43670"/>
            <a:ext cx="4151367" cy="14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11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941168"/>
            <a:ext cx="8214084" cy="15450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Всё что о нём осталось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1.</a:t>
            </a:r>
            <a:r>
              <a:rPr lang="ru-RU" b="1" dirty="0" smtClean="0">
                <a:solidFill>
                  <a:srgbClr val="002060"/>
                </a:solidFill>
              </a:rPr>
              <a:t>Запись в </a:t>
            </a:r>
            <a:r>
              <a:rPr lang="ru-RU" b="1" dirty="0">
                <a:solidFill>
                  <a:srgbClr val="002060"/>
                </a:solidFill>
              </a:rPr>
              <a:t>Книге памяти Тюменской области</a:t>
            </a:r>
            <a:r>
              <a:rPr lang="en-US" b="1" dirty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2.Запись на </a:t>
            </a:r>
            <a:r>
              <a:rPr lang="ru-RU" b="1" dirty="0">
                <a:solidFill>
                  <a:srgbClr val="002060"/>
                </a:solidFill>
              </a:rPr>
              <a:t>мемориальной доске на Площади </a:t>
            </a:r>
            <a:r>
              <a:rPr lang="ru-RU" b="1" dirty="0" smtClean="0">
                <a:solidFill>
                  <a:srgbClr val="002060"/>
                </a:solidFill>
              </a:rPr>
              <a:t>Памяти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Тюмени. 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E:\Миша\Презентация Моя семья в ВОВ\006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88640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051720" y="2132856"/>
            <a:ext cx="4176464" cy="0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8101">
            <a:off x="-1366230" y="-11386"/>
            <a:ext cx="4828999" cy="12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109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13176"/>
            <a:ext cx="8219256" cy="16561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ПраПраДедушка</a:t>
            </a:r>
            <a:r>
              <a:rPr lang="ru-RU" b="1" dirty="0" smtClean="0">
                <a:solidFill>
                  <a:srgbClr val="C00000"/>
                </a:solidFill>
              </a:rPr>
              <a:t>-ГАВРИЛЕНКО </a:t>
            </a:r>
            <a:r>
              <a:rPr lang="ru-RU" b="1" dirty="0">
                <a:solidFill>
                  <a:srgbClr val="C00000"/>
                </a:solidFill>
              </a:rPr>
              <a:t>ПАВЕЛ </a:t>
            </a:r>
            <a:r>
              <a:rPr lang="ru-RU" b="1" dirty="0" smtClean="0">
                <a:solidFill>
                  <a:srgbClr val="C00000"/>
                </a:solidFill>
              </a:rPr>
              <a:t>ПЕТРОВИЧ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Звание- </a:t>
            </a:r>
            <a:r>
              <a:rPr lang="ru-RU" b="1" dirty="0">
                <a:solidFill>
                  <a:srgbClr val="002060"/>
                </a:solidFill>
              </a:rPr>
              <a:t>сержант. Погиб 27.02.1943 г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Единственная память о нём- </a:t>
            </a:r>
            <a:r>
              <a:rPr lang="ru-RU" b="1" dirty="0">
                <a:solidFill>
                  <a:srgbClr val="002060"/>
                </a:solidFill>
              </a:rPr>
              <a:t>извещение о смерти.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121328" cy="4752528"/>
          </a:xfrm>
          <a:prstGeom prst="rect">
            <a:avLst/>
          </a:prstGeom>
        </p:spPr>
      </p:pic>
      <p:pic>
        <p:nvPicPr>
          <p:cNvPr id="6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3827">
            <a:off x="5631981" y="-177966"/>
            <a:ext cx="4648421" cy="20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98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32845"/>
            <a:ext cx="8579296" cy="26251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Прадедушка – рядовой Лобанов Александр Пименович.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Родился в 1910году.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Прошёл войну рядовым, был водителем грузовой машины.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ГАЗ-АА Полуто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52963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attachments-blog.tut.by/61414/files/2012/05/GeorgLentig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148">
            <a:off x="-1209163" y="-440004"/>
            <a:ext cx="4158308" cy="24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01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768</Words>
  <Application>Microsoft Office PowerPoint</Application>
  <PresentationFormat>Экран (4:3)</PresentationFormat>
  <Paragraphs>55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ВО ВРЕМЯ ВЕЛИКОЙ ОТЕЧЕСТВЕННОЙ ВОЙНЫ 1941-1945гг ПРАКТИЧЕСКИ ВСЁ ВЗРОСЛОЕ ПОКОЛЕНИЕ МОEЙ СЕМЬИ УЧАСТВОВАЛО В БОРЬБЕ С ФАШИЗМОМ, А ДЕТИ ПЕРЕЖИЛИ ЭВАКУАЦИЮ, ГОЛОД И БОМБЁЖКИ. Не все остались живы. От некоторых остались только похоронки.</vt:lpstr>
      <vt:lpstr>1919 года рождения.   Мобилизована из  г. Семипалатинска Казахской ССР в июле 1941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49</cp:revision>
  <dcterms:created xsi:type="dcterms:W3CDTF">2015-02-16T18:44:11Z</dcterms:created>
  <dcterms:modified xsi:type="dcterms:W3CDTF">2015-03-09T18:15:47Z</dcterms:modified>
</cp:coreProperties>
</file>